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301" r:id="rId3"/>
    <p:sldId id="302" r:id="rId4"/>
    <p:sldId id="303" r:id="rId5"/>
    <p:sldId id="322" r:id="rId6"/>
    <p:sldId id="336" r:id="rId7"/>
    <p:sldId id="332" r:id="rId8"/>
    <p:sldId id="334" r:id="rId9"/>
    <p:sldId id="327" r:id="rId10"/>
    <p:sldId id="337" r:id="rId11"/>
    <p:sldId id="294" r:id="rId12"/>
    <p:sldId id="296" r:id="rId13"/>
    <p:sldId id="338" r:id="rId14"/>
    <p:sldId id="339" r:id="rId15"/>
    <p:sldId id="292" r:id="rId16"/>
    <p:sldId id="299" r:id="rId17"/>
    <p:sldId id="300" r:id="rId18"/>
    <p:sldId id="308" r:id="rId19"/>
    <p:sldId id="323" r:id="rId20"/>
    <p:sldId id="287" r:id="rId21"/>
    <p:sldId id="310" r:id="rId22"/>
    <p:sldId id="340" r:id="rId23"/>
    <p:sldId id="311" r:id="rId24"/>
    <p:sldId id="274" r:id="rId25"/>
    <p:sldId id="278" r:id="rId26"/>
    <p:sldId id="312" r:id="rId27"/>
    <p:sldId id="264" r:id="rId28"/>
    <p:sldId id="267" r:id="rId29"/>
    <p:sldId id="268" r:id="rId30"/>
    <p:sldId id="313" r:id="rId31"/>
    <p:sldId id="34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laborde" userId="e9486b5e01b9ac86" providerId="LiveId" clId="{9D6DC929-9809-4ADF-B915-8E43E6EDBE6F}"/>
    <pc:docChg chg="custSel modSld">
      <pc:chgData name="joel laborde" userId="e9486b5e01b9ac86" providerId="LiveId" clId="{9D6DC929-9809-4ADF-B915-8E43E6EDBE6F}" dt="2024-09-23T14:02:12.470" v="139" actId="20577"/>
      <pc:docMkLst>
        <pc:docMk/>
      </pc:docMkLst>
      <pc:sldChg chg="modSp mod">
        <pc:chgData name="joel laborde" userId="e9486b5e01b9ac86" providerId="LiveId" clId="{9D6DC929-9809-4ADF-B915-8E43E6EDBE6F}" dt="2024-09-20T13:06:18.516" v="110" actId="20577"/>
        <pc:sldMkLst>
          <pc:docMk/>
          <pc:sldMk cId="2422851003" sldId="287"/>
        </pc:sldMkLst>
        <pc:spChg chg="mod">
          <ac:chgData name="joel laborde" userId="e9486b5e01b9ac86" providerId="LiveId" clId="{9D6DC929-9809-4ADF-B915-8E43E6EDBE6F}" dt="2024-09-20T13:06:18.516" v="110" actId="20577"/>
          <ac:spMkLst>
            <pc:docMk/>
            <pc:sldMk cId="2422851003" sldId="287"/>
            <ac:spMk id="4" creationId="{ED2464EE-C802-8788-4500-BE62F77D5DF0}"/>
          </ac:spMkLst>
        </pc:spChg>
      </pc:sldChg>
      <pc:sldChg chg="modSp mod">
        <pc:chgData name="joel laborde" userId="e9486b5e01b9ac86" providerId="LiveId" clId="{9D6DC929-9809-4ADF-B915-8E43E6EDBE6F}" dt="2024-09-19T13:06:36.342" v="10" actId="20577"/>
        <pc:sldMkLst>
          <pc:docMk/>
          <pc:sldMk cId="2188685343" sldId="303"/>
        </pc:sldMkLst>
        <pc:spChg chg="mod">
          <ac:chgData name="joel laborde" userId="e9486b5e01b9ac86" providerId="LiveId" clId="{9D6DC929-9809-4ADF-B915-8E43E6EDBE6F}" dt="2024-09-19T13:06:36.342" v="10" actId="20577"/>
          <ac:spMkLst>
            <pc:docMk/>
            <pc:sldMk cId="2188685343" sldId="303"/>
            <ac:spMk id="3" creationId="{11592161-3A20-7653-1328-ECA4ADDF643A}"/>
          </ac:spMkLst>
        </pc:spChg>
      </pc:sldChg>
      <pc:sldChg chg="modSp mod">
        <pc:chgData name="joel laborde" userId="e9486b5e01b9ac86" providerId="LiveId" clId="{9D6DC929-9809-4ADF-B915-8E43E6EDBE6F}" dt="2024-09-20T13:05:06.681" v="102" actId="20577"/>
        <pc:sldMkLst>
          <pc:docMk/>
          <pc:sldMk cId="1775214317" sldId="308"/>
        </pc:sldMkLst>
        <pc:spChg chg="mod">
          <ac:chgData name="joel laborde" userId="e9486b5e01b9ac86" providerId="LiveId" clId="{9D6DC929-9809-4ADF-B915-8E43E6EDBE6F}" dt="2024-09-20T13:05:06.681" v="102" actId="20577"/>
          <ac:spMkLst>
            <pc:docMk/>
            <pc:sldMk cId="1775214317" sldId="308"/>
            <ac:spMk id="3" creationId="{1D959864-CE29-78B7-3EF7-3190762BF6EF}"/>
          </ac:spMkLst>
        </pc:spChg>
      </pc:sldChg>
      <pc:sldChg chg="modSp mod">
        <pc:chgData name="joel laborde" userId="e9486b5e01b9ac86" providerId="LiveId" clId="{9D6DC929-9809-4ADF-B915-8E43E6EDBE6F}" dt="2024-09-23T14:02:12.470" v="139" actId="20577"/>
        <pc:sldMkLst>
          <pc:docMk/>
          <pc:sldMk cId="571925097" sldId="327"/>
        </pc:sldMkLst>
        <pc:spChg chg="mod">
          <ac:chgData name="joel laborde" userId="e9486b5e01b9ac86" providerId="LiveId" clId="{9D6DC929-9809-4ADF-B915-8E43E6EDBE6F}" dt="2024-09-23T14:02:12.470" v="139" actId="20577"/>
          <ac:spMkLst>
            <pc:docMk/>
            <pc:sldMk cId="571925097" sldId="327"/>
            <ac:spMk id="2" creationId="{4D333494-40C1-54CA-7038-D3EDFA6385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06889"/>
      </p:ext>
    </p:extLst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07726"/>
      </p:ext>
    </p:extLst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04050"/>
      </p:ext>
    </p:extLst>
  </p:cSld>
  <p:clrMapOvr>
    <a:masterClrMapping/>
  </p:clrMapOvr>
  <p:transition spd="slow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685649"/>
      </p:ext>
    </p:extLst>
  </p:cSld>
  <p:clrMapOvr>
    <a:masterClrMapping/>
  </p:clrMapOvr>
  <p:transition spd="slow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75031"/>
      </p:ext>
    </p:extLst>
  </p:cSld>
  <p:clrMapOvr>
    <a:masterClrMapping/>
  </p:clrMapOvr>
  <p:transition spd="slow" advTm="1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37911"/>
      </p:ext>
    </p:extLst>
  </p:cSld>
  <p:clrMapOvr>
    <a:masterClrMapping/>
  </p:clrMapOvr>
  <p:transition spd="slow" advTm="1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07943"/>
      </p:ext>
    </p:extLst>
  </p:cSld>
  <p:clrMapOvr>
    <a:masterClrMapping/>
  </p:clrMapOvr>
  <p:transition spd="slow" advTm="1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10167"/>
      </p:ext>
    </p:extLst>
  </p:cSld>
  <p:clrMapOvr>
    <a:masterClrMapping/>
  </p:clrMapOvr>
  <p:transition spd="slow" advTm="10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8981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2928"/>
      </p:ext>
    </p:extLst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00233"/>
      </p:ext>
    </p:extLst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31484"/>
      </p:ext>
    </p:extLst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65550"/>
      </p:ext>
    </p:extLst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41600"/>
      </p:ext>
    </p:extLst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29542"/>
      </p:ext>
    </p:extLst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85096"/>
      </p:ext>
    </p:extLst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59040"/>
      </p:ext>
    </p:extLst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38DE35-A4A6-435E-BAB1-F04CE02E94E4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2ED6FD-A015-47D0-8E26-9F9FDDBE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77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ransition spd="slow" advTm="10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777B48D-7BF2-470D-876B-50CD5CC8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6E671-3F3A-406D-9E78-836F38F6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85799"/>
            <a:ext cx="4781147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SOUVENIR CHILDREN FOUNDATION OF HAITI</a:t>
            </a:r>
          </a:p>
        </p:txBody>
      </p:sp>
      <p:pic>
        <p:nvPicPr>
          <p:cNvPr id="33" name="Picture 32" descr="A picture containing blue, underpants&#10;&#10;Description automatically generated">
            <a:extLst>
              <a:ext uri="{FF2B5EF4-FFF2-40B4-BE49-F238E27FC236}">
                <a16:creationId xmlns:a16="http://schemas.microsoft.com/office/drawing/2014/main" id="{D806645C-C351-4178-91AA-7574D8B59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3" r="19568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3DA8283-3FF4-47B3-9266-60768C743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EB65FF-EAD9-4242-80AE-A3FC7EB1E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8B5500-48F2-41FA-BD8C-3C2400F62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7B2E66-9934-4251-A5B0-A180C0CC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DA1666-64EC-4838-B0E1-4D545ECE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C99E35-6C12-4F89-8CDA-9FD8B3CEE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077760"/>
      </p:ext>
    </p:extLst>
  </p:cSld>
  <p:clrMapOvr>
    <a:masterClrMapping/>
  </p:clrMapOvr>
  <p:transition spd="slow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29416EC7-A050-FF38-0FFD-95E0944B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7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BB141-0E62-F718-5EB4-240100C6EF2F}"/>
              </a:ext>
            </a:extLst>
          </p:cNvPr>
          <p:cNvSpPr txBox="1">
            <a:spLocks/>
          </p:cNvSpPr>
          <p:nvPr/>
        </p:nvSpPr>
        <p:spPr>
          <a:xfrm>
            <a:off x="514351" y="-190499"/>
            <a:ext cx="8982074" cy="183832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Currently 350 children are attending the school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51305"/>
      </p:ext>
    </p:extLst>
  </p:cSld>
  <p:clrMapOvr>
    <a:masterClrMapping/>
  </p:clrMapOvr>
  <p:transition spd="slow" advTm="1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chairs&#10;&#10;Description automatically generated with low confidence">
            <a:extLst>
              <a:ext uri="{FF2B5EF4-FFF2-40B4-BE49-F238E27FC236}">
                <a16:creationId xmlns:a16="http://schemas.microsoft.com/office/drawing/2014/main" id="{B277A6B8-BD98-86C6-8393-0CEDC3272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4" y="786117"/>
            <a:ext cx="8810752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9137251"/>
      </p:ext>
    </p:extLst>
  </p:cSld>
  <p:clrMapOvr>
    <a:masterClrMapping/>
  </p:clrMapOvr>
  <p:transition spd="slow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869FFB5A-4F64-E941-5A61-CB48A189C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786117"/>
            <a:ext cx="6608064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928644"/>
      </p:ext>
    </p:extLst>
  </p:cSld>
  <p:clrMapOvr>
    <a:masterClrMapping/>
  </p:clrMapOvr>
  <p:transition spd="slow"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76C48546-E7A9-499A-8245-FF37653D5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0624" y="786117"/>
            <a:ext cx="8810752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3946802"/>
      </p:ext>
    </p:extLst>
  </p:cSld>
  <p:clrMapOvr>
    <a:masterClrMapping/>
  </p:clrMapOvr>
  <p:transition spd="slow" advTm="1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hallway&#10;&#10;Description automatically generated with medium confidence">
            <a:extLst>
              <a:ext uri="{FF2B5EF4-FFF2-40B4-BE49-F238E27FC236}">
                <a16:creationId xmlns:a16="http://schemas.microsoft.com/office/drawing/2014/main" id="{2CECE1AE-3C8C-402D-9788-F56E838A1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2" b="12743"/>
          <a:stretch/>
        </p:blipFill>
        <p:spPr>
          <a:xfrm>
            <a:off x="792480" y="554461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B6C0F-E02F-A4E4-4F71-D627CB360386}"/>
              </a:ext>
            </a:extLst>
          </p:cNvPr>
          <p:cNvSpPr txBox="1"/>
          <p:nvPr/>
        </p:nvSpPr>
        <p:spPr>
          <a:xfrm>
            <a:off x="1407794" y="5615284"/>
            <a:ext cx="9991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 have committed to pay the salaries of teachers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[$ 200.00/teacher],assistant principal $ 200.00/month and principal $ 300.00/month.</a:t>
            </a:r>
          </a:p>
        </p:txBody>
      </p:sp>
    </p:spTree>
    <p:extLst>
      <p:ext uri="{BB962C8B-B14F-4D97-AF65-F5344CB8AC3E}">
        <p14:creationId xmlns:p14="http://schemas.microsoft.com/office/powerpoint/2010/main" val="4273572680"/>
      </p:ext>
    </p:extLst>
  </p:cSld>
  <p:clrMapOvr>
    <a:masterClrMapping/>
  </p:clrMapOvr>
  <p:transition spd="slow" advTm="1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29416EC7-A050-FF38-0FFD-95E0944B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3" y="541038"/>
            <a:ext cx="10351201" cy="5822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0586512"/>
      </p:ext>
    </p:extLst>
  </p:cSld>
  <p:clrMapOvr>
    <a:masterClrMapping/>
  </p:clrMapOvr>
  <p:transition spd="slow" advTm="1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BDED3FCB-F45B-F04C-3056-D1E38D05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2" r="2" b="18860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2804945"/>
      </p:ext>
    </p:extLst>
  </p:cSld>
  <p:clrMapOvr>
    <a:masterClrMapping/>
  </p:clrMapOvr>
  <p:transition spd="slow" advTm="10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children wearing hats&#10;&#10;Description automatically generated with low confidence">
            <a:extLst>
              <a:ext uri="{FF2B5EF4-FFF2-40B4-BE49-F238E27FC236}">
                <a16:creationId xmlns:a16="http://schemas.microsoft.com/office/drawing/2014/main" id="{4838ED9C-D2E3-C70A-7679-DC1187A99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4" y="786117"/>
            <a:ext cx="8810752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6778063"/>
      </p:ext>
    </p:extLst>
  </p:cSld>
  <p:clrMapOvr>
    <a:masterClrMapping/>
  </p:clrMapOvr>
  <p:transition spd="slow" advTm="10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59864-CE29-78B7-3EF7-3190762BF6EF}"/>
              </a:ext>
            </a:extLst>
          </p:cNvPr>
          <p:cNvSpPr txBox="1"/>
          <p:nvPr/>
        </p:nvSpPr>
        <p:spPr>
          <a:xfrm>
            <a:off x="1028700" y="2203953"/>
            <a:ext cx="9705975" cy="2977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A 15,000 GALLON </a:t>
            </a: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CISTERN TO COLLECT RAIN WATER AT A COST OF $ 10,000.00 TO MEET THE WATER NEEDS OF THE SCHOOL AND IMMEDIATE NEIGHBORHOOD.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5214317"/>
      </p:ext>
    </p:extLst>
  </p:cSld>
  <p:clrMapOvr>
    <a:masterClrMapping/>
  </p:clrMapOvr>
  <p:transition spd="slow" advTm="10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8FB16-A4BF-5ACE-B258-4F80EEE527F0}"/>
              </a:ext>
            </a:extLst>
          </p:cNvPr>
          <p:cNvSpPr txBox="1"/>
          <p:nvPr/>
        </p:nvSpPr>
        <p:spPr>
          <a:xfrm>
            <a:off x="552450" y="2338685"/>
            <a:ext cx="109823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 STARTED A GOAT SHARING PROGRAM.IT HAS 30 GOATS SHARED AMONG 10 FAMILIES.MATURE GOATS ARE SOLD TO INCREASE FAMILIES INCOME. </a:t>
            </a:r>
          </a:p>
        </p:txBody>
      </p:sp>
    </p:spTree>
    <p:extLst>
      <p:ext uri="{BB962C8B-B14F-4D97-AF65-F5344CB8AC3E}">
        <p14:creationId xmlns:p14="http://schemas.microsoft.com/office/powerpoint/2010/main" val="1850070075"/>
      </p:ext>
    </p:extLst>
  </p:cSld>
  <p:clrMapOvr>
    <a:masterClrMapping/>
  </p:clrMapOvr>
  <p:transition spd="slow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127A2-2887-4C08-6D40-D232D28DE508}"/>
              </a:ext>
            </a:extLst>
          </p:cNvPr>
          <p:cNvSpPr txBox="1"/>
          <p:nvPr/>
        </p:nvSpPr>
        <p:spPr>
          <a:xfrm>
            <a:off x="684211" y="685800"/>
            <a:ext cx="9604905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57200" algn="l"/>
              </a:tabLst>
            </a:pPr>
            <a:r>
              <a:rPr lang="en-US" sz="2800" b="1" dirty="0"/>
              <a:t>SOUVENIR CHILDREN FOUNDATION STARTED IN 2009</a:t>
            </a:r>
          </a:p>
          <a:p>
            <a:pPr marR="0" lvl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457200" algn="l"/>
              </a:tabLst>
            </a:pPr>
            <a:endParaRPr lang="en-US" sz="2800" b="1" dirty="0"/>
          </a:p>
          <a:p>
            <a:pPr marL="342900" marR="0" lvl="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57200" algn="l"/>
              </a:tabLst>
            </a:pPr>
            <a:r>
              <a:rPr lang="en-US" sz="2800" b="1" dirty="0"/>
              <a:t>ATTAINED 501( C )3 STATUS IN 2012</a:t>
            </a:r>
          </a:p>
          <a:p>
            <a:pPr marL="342900" marR="0" lvl="0" indent="-342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0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river&#10;&#10;Description automatically generated">
            <a:extLst>
              <a:ext uri="{FF2B5EF4-FFF2-40B4-BE49-F238E27FC236}">
                <a16:creationId xmlns:a16="http://schemas.microsoft.com/office/drawing/2014/main" id="{DDD507AE-4453-D55F-19AE-3DF11B00F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3" y="284071"/>
            <a:ext cx="11277934" cy="628985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464EE-C802-8788-4500-BE62F77D5DF0}"/>
              </a:ext>
            </a:extLst>
          </p:cNvPr>
          <p:cNvSpPr txBox="1"/>
          <p:nvPr/>
        </p:nvSpPr>
        <p:spPr>
          <a:xfrm>
            <a:off x="1428749" y="4886325"/>
            <a:ext cx="9001125" cy="105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 YEAR WE SPONSORED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SUMMER CAMPS AT 6 SITES INCLUDING BELLE FONTAINE.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HAD A GOOD TIME SWIMMING AT THE RIVER.</a:t>
            </a:r>
          </a:p>
        </p:txBody>
      </p:sp>
    </p:spTree>
    <p:extLst>
      <p:ext uri="{BB962C8B-B14F-4D97-AF65-F5344CB8AC3E}">
        <p14:creationId xmlns:p14="http://schemas.microsoft.com/office/powerpoint/2010/main" val="2422851003"/>
      </p:ext>
    </p:extLst>
  </p:cSld>
  <p:clrMapOvr>
    <a:masterClrMapping/>
  </p:clrMapOvr>
  <p:transition spd="slow" advTm="10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DAC5C-75EB-9EDB-D22E-B1116CB87E81}"/>
              </a:ext>
            </a:extLst>
          </p:cNvPr>
          <p:cNvSpPr txBox="1"/>
          <p:nvPr/>
        </p:nvSpPr>
        <p:spPr>
          <a:xfrm>
            <a:off x="1333500" y="1687890"/>
            <a:ext cx="9963149" cy="3026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THE YEARS SOUVENIR CHILDREN FOUNDATION HAS GIVEN  SCHOLARSHIPS TO MANY  DESERVING COLLEGE STUDENTS.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 WE HAVE GRANTED SCHOLARSHIPS TO A NURSING,A LAW AND THREE SEMINARY STUDENTS.</a:t>
            </a:r>
          </a:p>
        </p:txBody>
      </p:sp>
    </p:spTree>
    <p:extLst>
      <p:ext uri="{BB962C8B-B14F-4D97-AF65-F5344CB8AC3E}">
        <p14:creationId xmlns:p14="http://schemas.microsoft.com/office/powerpoint/2010/main" val="4232940026"/>
      </p:ext>
    </p:extLst>
  </p:cSld>
  <p:clrMapOvr>
    <a:masterClrMapping/>
  </p:clrMapOvr>
  <p:transition spd="slow" advTm="10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7E1C-05FC-529B-3243-D98E9E5C4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905000"/>
            <a:ext cx="9898063" cy="1752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THIS YEAR THIRTY ADULTS COMPLETED THE ALPHABETISATION PROGRAM AND ARE NOW ABLE TO READ AND WRITE.</a:t>
            </a:r>
          </a:p>
        </p:txBody>
      </p:sp>
    </p:spTree>
    <p:extLst>
      <p:ext uri="{BB962C8B-B14F-4D97-AF65-F5344CB8AC3E}">
        <p14:creationId xmlns:p14="http://schemas.microsoft.com/office/powerpoint/2010/main" val="4187733730"/>
      </p:ext>
    </p:extLst>
  </p:cSld>
  <p:clrMapOvr>
    <a:masterClrMapping/>
  </p:clrMapOvr>
  <p:transition spd="slow" advTm="10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413FA2-7D9D-1181-ACB2-B6B02FA6B3CE}"/>
              </a:ext>
            </a:extLst>
          </p:cNvPr>
          <p:cNvSpPr txBox="1"/>
          <p:nvPr/>
        </p:nvSpPr>
        <p:spPr>
          <a:xfrm>
            <a:off x="476249" y="1781175"/>
            <a:ext cx="11534776" cy="3026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HOPEFUL THE POLITICAL SITUATION WILL IMPROVE SO THE THREE OTHER SCHOOL CAN REOPEN.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2016  DR TANIA LOZANO,HER HUSBAND DR MICHAEL LOZANO, THEIR DAUGHTER VICKY,  EUNICE LABORDE AND DR JOEL LABORDE VISITED THE TWO THRIVING SCHOOLS IN THE CAPITAL.</a:t>
            </a:r>
          </a:p>
        </p:txBody>
      </p:sp>
    </p:spTree>
    <p:extLst>
      <p:ext uri="{BB962C8B-B14F-4D97-AF65-F5344CB8AC3E}">
        <p14:creationId xmlns:p14="http://schemas.microsoft.com/office/powerpoint/2010/main" val="257880723"/>
      </p:ext>
    </p:extLst>
  </p:cSld>
  <p:clrMapOvr>
    <a:masterClrMapping/>
  </p:clrMapOvr>
  <p:transition spd="slow" advTm="10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36EBD4-6F5A-4BCF-6553-34E10C920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6" r="2" b="3517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2438022"/>
      </p:ext>
    </p:extLst>
  </p:cSld>
  <p:clrMapOvr>
    <a:masterClrMapping/>
  </p:clrMapOvr>
  <p:transition spd="slow" advTm="10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C7F9394E-1013-120F-22C3-79F498D7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" y="561975"/>
            <a:ext cx="11324738" cy="58674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329632"/>
      </p:ext>
    </p:extLst>
  </p:cSld>
  <p:clrMapOvr>
    <a:masterClrMapping/>
  </p:clrMapOvr>
  <p:transition spd="slow" advTm="10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0154AF-204E-5E5C-30B6-62E609978387}"/>
              </a:ext>
            </a:extLst>
          </p:cNvPr>
          <p:cNvSpPr txBox="1"/>
          <p:nvPr/>
        </p:nvSpPr>
        <p:spPr>
          <a:xfrm>
            <a:off x="171450" y="1181100"/>
            <a:ext cx="12020550" cy="494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 A DEVASTATING EARTHQUAKE HIT THE SOUTHERN PART OF HAITI.</a:t>
            </a:r>
          </a:p>
          <a:p>
            <a:pPr marL="457200" marR="0" indent="-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2000 PEOPLE DIED AND COUNTLESS LOST HOME AND BUSINESSES.</a:t>
            </a:r>
            <a:endParaRPr lang="en-US" sz="2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SOUVENIR CHILDREN FOUNDATION SENT TRUCK LOADS OF FOOD ITEMS.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SENT ITEMS OF CLOTHING,TOILETERIES,TOOLS,TENTS.  </a:t>
            </a:r>
            <a:endParaRPr lang="en-US" sz="2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SOUVENIR CHILDREN FOUNDATION ASSISTED IN THE CONSTRUCTION AND REPAIR OF HOMES.</a:t>
            </a:r>
            <a:endParaRPr lang="en-US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7976090"/>
      </p:ext>
    </p:extLst>
  </p:cSld>
  <p:clrMapOvr>
    <a:masterClrMapping/>
  </p:clrMapOvr>
  <p:transition spd="slow" advTm="10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outdoor, sky, building, house&#10;&#10;Description automatically generated">
            <a:extLst>
              <a:ext uri="{FF2B5EF4-FFF2-40B4-BE49-F238E27FC236}">
                <a16:creationId xmlns:a16="http://schemas.microsoft.com/office/drawing/2014/main" id="{73A356BA-EA6A-44FB-B5B1-7ED0C8043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8" b="38342"/>
          <a:stretch/>
        </p:blipFill>
        <p:spPr>
          <a:xfrm>
            <a:off x="1689841" y="786117"/>
            <a:ext cx="8812318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036743"/>
      </p:ext>
    </p:extLst>
  </p:cSld>
  <p:clrMapOvr>
    <a:masterClrMapping/>
  </p:clrMapOvr>
  <p:transition spd="slow" advTm="10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290813D-119A-4346-85F0-B2FE3C77F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7" b="41423"/>
          <a:stretch/>
        </p:blipFill>
        <p:spPr>
          <a:xfrm>
            <a:off x="1812671" y="786117"/>
            <a:ext cx="8812318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8324224"/>
      </p:ext>
    </p:extLst>
  </p:cSld>
  <p:clrMapOvr>
    <a:masterClrMapping/>
  </p:clrMapOvr>
  <p:transition spd="slow" advTm="10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AE9C3DF0-43E8-40D7-B8FB-FBA6181B4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3" b="34988"/>
          <a:stretch/>
        </p:blipFill>
        <p:spPr>
          <a:xfrm>
            <a:off x="1689736" y="786117"/>
            <a:ext cx="8812527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6319356"/>
      </p:ext>
    </p:extLst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1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5D6A0-F579-612D-89EA-4846D4D62E27}"/>
              </a:ext>
            </a:extLst>
          </p:cNvPr>
          <p:cNvSpPr txBox="1"/>
          <p:nvPr/>
        </p:nvSpPr>
        <p:spPr>
          <a:xfrm>
            <a:off x="684212" y="685800"/>
            <a:ext cx="10879138" cy="596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b="1" dirty="0"/>
              <a:t>WHAT WE DO</a:t>
            </a: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800" dirty="0"/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800" dirty="0"/>
          </a:p>
          <a:p>
            <a:pPr marL="342900" marR="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57200" algn="l"/>
              </a:tabLst>
            </a:pPr>
            <a:r>
              <a:rPr lang="en-US" sz="2800" dirty="0"/>
              <a:t> </a:t>
            </a:r>
            <a:r>
              <a:rPr lang="en-US" sz="2800" b="1" dirty="0"/>
              <a:t>CREATE OPPORTUNITIES FOR HAITIAN CHILDREN TO BUILD A PATH OUT OF POVERTY.</a:t>
            </a:r>
            <a:endParaRPr lang="en-US" sz="2800" dirty="0"/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800" b="1" dirty="0"/>
              <a:t> </a:t>
            </a:r>
            <a:endParaRPr lang="en-US" sz="2800" dirty="0"/>
          </a:p>
          <a:p>
            <a:pPr marL="342900" marR="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57200" algn="l"/>
              </a:tabLst>
            </a:pPr>
            <a:r>
              <a:rPr lang="en-US" sz="2800" b="1" dirty="0"/>
              <a:t>PROVIDE A CHRISTIAN BASED EDUCATIONAL FOUNDATION NECESSARY TO ACHIEVE SELF SUSTAINING DEVELOPMENT.</a:t>
            </a:r>
            <a:endParaRPr lang="en-US" sz="2800" dirty="0"/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/>
              <a:t>GET INVOLVED IN PROGRAMS THAT WILL HELP FAMILIES AND COMMUNITIES AS A WHOLE</a:t>
            </a:r>
          </a:p>
          <a:p>
            <a:pPr marL="342900" marR="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b="1" dirty="0"/>
          </a:p>
          <a:p>
            <a:pPr marL="342900" marR="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/>
          </a:p>
          <a:p>
            <a:pPr marL="45720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9643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5105D-3D94-5C78-1F8D-5BE102F3F42E}"/>
              </a:ext>
            </a:extLst>
          </p:cNvPr>
          <p:cNvSpPr txBox="1"/>
          <p:nvPr/>
        </p:nvSpPr>
        <p:spPr>
          <a:xfrm>
            <a:off x="1176337" y="2259061"/>
            <a:ext cx="9839325" cy="2000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CONTINUE TO HELP US.WE COUNT ON YOUR GENEROUS SUPPORT FOR US TO KEEP MAKING A DIFFERENCE IN THE LIVES OF THE PEOPLE OF HAITI.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SCFHAITI.ORG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2088"/>
      </p:ext>
    </p:extLst>
  </p:cSld>
  <p:clrMapOvr>
    <a:masterClrMapping/>
  </p:clrMapOvr>
  <p:transition spd="slow" advTm="10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hild&#10;&#10;Description automatically generated with low confidence">
            <a:extLst>
              <a:ext uri="{FF2B5EF4-FFF2-40B4-BE49-F238E27FC236}">
                <a16:creationId xmlns:a16="http://schemas.microsoft.com/office/drawing/2014/main" id="{82955F51-F7FB-AE3E-894D-3339D8770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r="2" b="28146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5051206"/>
      </p:ext>
    </p:extLst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92161-3A20-7653-1328-ECA4ADDF643A}"/>
              </a:ext>
            </a:extLst>
          </p:cNvPr>
          <p:cNvSpPr txBox="1"/>
          <p:nvPr/>
        </p:nvSpPr>
        <p:spPr>
          <a:xfrm>
            <a:off x="485775" y="1762125"/>
            <a:ext cx="11525250" cy="1899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 THE POLITICAL INSTABILITY AND GANG ACTIVITY IN HAITI ESPECIALLY IN AND AROUND THE CAPITAL RESULTED IN THE CLOSING  OF THE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SCHOOLS OUR FOUNDATION HAD SUPPORTED FOR YEARS.</a:t>
            </a:r>
            <a:endParaRPr lang="en-US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85343"/>
      </p:ext>
    </p:extLst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BA8-D140-DCA9-7A69-6A8A160E5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7474" y="685799"/>
            <a:ext cx="6027737" cy="2971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CC3FA-ADF8-C469-800C-A595A588A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2450" y="3590925"/>
            <a:ext cx="2722562" cy="2200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view of a valley with trees and mountains&#10;&#10;Description automatically generated">
            <a:extLst>
              <a:ext uri="{FF2B5EF4-FFF2-40B4-BE49-F238E27FC236}">
                <a16:creationId xmlns:a16="http://schemas.microsoft.com/office/drawing/2014/main" id="{3FD6B0AD-873D-BB42-DA1F-C3397EBE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473724"/>
            <a:ext cx="10284991" cy="5191141"/>
          </a:xfrm>
          <a:prstGeom prst="rect">
            <a:avLst/>
          </a:prstGeom>
          <a:effectLst>
            <a:glow rad="101600">
              <a:schemeClr val="accent1">
                <a:satMod val="175000"/>
                <a:alpha val="82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D9709-35EF-8E41-A85B-5C35FD5A9ADE}"/>
              </a:ext>
            </a:extLst>
          </p:cNvPr>
          <p:cNvSpPr txBox="1"/>
          <p:nvPr/>
        </p:nvSpPr>
        <p:spPr>
          <a:xfrm>
            <a:off x="919163" y="5791200"/>
            <a:ext cx="10082212" cy="95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UNEXPECTED OPPORTUNITY PRESENTED TO OUR FOUNDATION TO SUPPORT A SCHOOL IN BELLE FOUNTAINE,AN EXTREMELY POOR AREA IN THE MOUNTAINS AWAY FROM THE TURMOIL IN THE CAPITAL.</a:t>
            </a:r>
          </a:p>
        </p:txBody>
      </p:sp>
    </p:spTree>
    <p:extLst>
      <p:ext uri="{BB962C8B-B14F-4D97-AF65-F5344CB8AC3E}">
        <p14:creationId xmlns:p14="http://schemas.microsoft.com/office/powerpoint/2010/main" val="181207658"/>
      </p:ext>
    </p:extLst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mountain, field&#10;&#10;Description automatically generated">
            <a:extLst>
              <a:ext uri="{FF2B5EF4-FFF2-40B4-BE49-F238E27FC236}">
                <a16:creationId xmlns:a16="http://schemas.microsoft.com/office/drawing/2014/main" id="{53FB307C-3898-CCF3-2154-549ECDE3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95275"/>
            <a:ext cx="10315575" cy="641767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349166205"/>
      </p:ext>
    </p:extLst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28A9-2E68-7A33-CB07-5A6C93A1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74" y="685799"/>
            <a:ext cx="5875337" cy="2971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04EF6-79B6-771A-4730-B3AD41734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107" y="5693790"/>
            <a:ext cx="9143999" cy="85783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 BUILT 2 TEMPORARY BUILDINGS OUT OF CORRUGATED TIN.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WE ARE ABOUT TO BUILD A 3</a:t>
            </a:r>
            <a:r>
              <a:rPr lang="en-US" sz="2000" b="1" baseline="30000" dirty="0">
                <a:solidFill>
                  <a:schemeClr val="bg1"/>
                </a:solidFill>
              </a:rPr>
              <a:t>RD</a:t>
            </a:r>
            <a:r>
              <a:rPr lang="en-US" sz="2000" b="1" dirty="0">
                <a:solidFill>
                  <a:schemeClr val="bg1"/>
                </a:solidFill>
              </a:rPr>
              <a:t> BUILDING.</a:t>
            </a:r>
          </a:p>
        </p:txBody>
      </p:sp>
      <p:pic>
        <p:nvPicPr>
          <p:cNvPr id="5" name="Picture 4" descr="A group of buildings in a grassy area">
            <a:extLst>
              <a:ext uri="{FF2B5EF4-FFF2-40B4-BE49-F238E27FC236}">
                <a16:creationId xmlns:a16="http://schemas.microsoft.com/office/drawing/2014/main" id="{9A67A2A7-5ADA-5845-06AF-C75B66E0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2" y="306372"/>
            <a:ext cx="11611735" cy="5231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56044169"/>
      </p:ext>
    </p:extLst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ound, building, outdoor, house&#10;&#10;Description automatically generated">
            <a:extLst>
              <a:ext uri="{FF2B5EF4-FFF2-40B4-BE49-F238E27FC236}">
                <a16:creationId xmlns:a16="http://schemas.microsoft.com/office/drawing/2014/main" id="{50BD7801-9C20-47C5-BFD4-41664A996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205037" y="625078"/>
            <a:ext cx="8501063" cy="583644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61163"/>
      </p:ext>
    </p:extLst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3494-40C1-54CA-7038-D3EDFA63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5658"/>
            <a:ext cx="11020425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We want to build a permanent school building.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Estimated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cost $ 100.000.00</a:t>
            </a:r>
          </a:p>
        </p:txBody>
      </p:sp>
    </p:spTree>
    <p:extLst>
      <p:ext uri="{BB962C8B-B14F-4D97-AF65-F5344CB8AC3E}">
        <p14:creationId xmlns:p14="http://schemas.microsoft.com/office/powerpoint/2010/main" val="571925097"/>
      </p:ext>
    </p:extLst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19554</TotalTime>
  <Words>460</Words>
  <Application>Microsoft Office PowerPoint</Application>
  <PresentationFormat>Widescreen</PresentationFormat>
  <Paragraphs>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SOUVENIR CHILDREN FOUNDATION OF HAITI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want to build a permanent school building. Estimated cost $ 100.000.00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YEAR THIRTY ADULTS COMPLETED THE ALPHABETISATION PROGRAM AND ARE NOW ABLE TO READ AND WRITE.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SOUVENIR CHILDREN FOUNDATION OF HAITI</dc:title>
  <dc:creator>joel laborde</dc:creator>
  <cp:lastModifiedBy>joel laborde</cp:lastModifiedBy>
  <cp:revision>49</cp:revision>
  <dcterms:created xsi:type="dcterms:W3CDTF">2021-10-29T22:50:39Z</dcterms:created>
  <dcterms:modified xsi:type="dcterms:W3CDTF">2024-09-23T14:02:16Z</dcterms:modified>
</cp:coreProperties>
</file>